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5" r:id="rId3"/>
    <p:sldId id="296" r:id="rId4"/>
    <p:sldId id="335" r:id="rId5"/>
    <p:sldId id="334" r:id="rId6"/>
    <p:sldId id="286" r:id="rId7"/>
    <p:sldId id="287" r:id="rId8"/>
    <p:sldId id="288" r:id="rId9"/>
    <p:sldId id="355" r:id="rId10"/>
    <p:sldId id="381" r:id="rId11"/>
    <p:sldId id="318" r:id="rId12"/>
    <p:sldId id="398" r:id="rId13"/>
    <p:sldId id="267" r:id="rId14"/>
    <p:sldId id="399" r:id="rId15"/>
    <p:sldId id="264" r:id="rId16"/>
    <p:sldId id="265" r:id="rId17"/>
    <p:sldId id="268" r:id="rId18"/>
    <p:sldId id="269" r:id="rId19"/>
    <p:sldId id="400" r:id="rId20"/>
    <p:sldId id="401" r:id="rId21"/>
    <p:sldId id="258" r:id="rId22"/>
    <p:sldId id="259" r:id="rId23"/>
    <p:sldId id="260" r:id="rId24"/>
    <p:sldId id="262" r:id="rId25"/>
    <p:sldId id="261" r:id="rId26"/>
    <p:sldId id="40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93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7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62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081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9776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8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480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93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D4C59A-ABE6-44ED-8FDC-0E4FDAE5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031924-E074-479D-BB99-06DB7AF251F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012EA28-5EAA-4FF7-85EB-5DCF0EA47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6A3E6B-F97B-413E-87D0-BAA810BA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913937D-2553-49E6-ABA5-BD016331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208692-860E-4B7C-BC74-5CBC92C2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E68BC8A-4F03-4A82-B497-0B1913633D1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024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245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84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32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3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69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75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87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35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8D61E-6885-4F08-9B07-9DEE03CB8015}" type="datetimeFigureOut">
              <a:rPr lang="zh-TW" altLang="en-US" smtClean="0"/>
              <a:t>2021/9/3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D5975A-99DD-4EDD-80E5-E90037B7BA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98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2BC50B-BBF4-41BC-BF23-9A26563A0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8800" dirty="0"/>
              <a:t>校園安全宣導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2152D49-7C79-46BA-9219-D917FE59E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TW" altLang="en-US" sz="3600" dirty="0"/>
              <a:t>健康中心護理師</a:t>
            </a:r>
            <a:endParaRPr lang="en-US" altLang="zh-TW" sz="3600" dirty="0"/>
          </a:p>
          <a:p>
            <a:r>
              <a:rPr lang="zh-TW" altLang="en-US" sz="3600" dirty="0"/>
              <a:t>羅玉珍</a:t>
            </a:r>
          </a:p>
        </p:txBody>
      </p:sp>
    </p:spTree>
    <p:extLst>
      <p:ext uri="{BB962C8B-B14F-4D97-AF65-F5344CB8AC3E}">
        <p14:creationId xmlns:p14="http://schemas.microsoft.com/office/powerpoint/2010/main" val="423229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哈-孕">
            <a:extLst>
              <a:ext uri="{FF2B5EF4-FFF2-40B4-BE49-F238E27FC236}">
                <a16:creationId xmlns:a16="http://schemas.microsoft.com/office/drawing/2014/main" id="{075DE14B-EAE8-4FF1-9B54-FFBFFED1C9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2819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Line 3">
            <a:extLst>
              <a:ext uri="{FF2B5EF4-FFF2-40B4-BE49-F238E27FC236}">
                <a16:creationId xmlns:a16="http://schemas.microsoft.com/office/drawing/2014/main" id="{D0C76507-D408-4AF6-8917-3DFC2E7D5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295400"/>
            <a:ext cx="5791200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8C3C0167-1B07-43B5-B50B-CF4F8ED63A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52850" y="320122"/>
            <a:ext cx="3619500" cy="920750"/>
          </a:xfrm>
        </p:spPr>
        <p:txBody>
          <a:bodyPr/>
          <a:lstStyle/>
          <a:p>
            <a:r>
              <a:rPr lang="zh-TW" altLang="en-US" sz="4600">
                <a:ea typeface="標楷體" panose="03000509000000000000" pitchFamily="65" charset="-120"/>
              </a:rPr>
              <a:t>哈姆立克法</a:t>
            </a:r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EAC51C3B-E5C4-4EDA-A183-C02E0BE9D0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52800" y="2355851"/>
            <a:ext cx="2057400" cy="26003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zh-TW" altLang="en-US" sz="3200" dirty="0">
                <a:ea typeface="標楷體" panose="03000509000000000000" pitchFamily="65" charset="-120"/>
              </a:rPr>
              <a:t>孕婦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3200" dirty="0">
                <a:ea typeface="標楷體" panose="03000509000000000000" pitchFamily="65" charset="-120"/>
              </a:rPr>
              <a:t>及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3200" dirty="0">
                <a:ea typeface="標楷體" panose="03000509000000000000" pitchFamily="65" charset="-120"/>
              </a:rPr>
              <a:t>肥胖者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7F95A1C0-DF3F-4A8D-A243-64BD5D574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1" y="6172201"/>
            <a:ext cx="1846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摘自</a:t>
            </a:r>
            <a:r>
              <a:rPr lang="en-US" altLang="zh-TW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BLS for Healthcare Providers-AHA</a:t>
            </a:r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8EC11C0D-99AA-47E8-8F3F-EFB4C7CDE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676400"/>
            <a:ext cx="2819400" cy="4724400"/>
          </a:xfrm>
          <a:prstGeom prst="rect">
            <a:avLst/>
          </a:prstGeom>
          <a:noFill/>
          <a:ln w="5715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B1192F2B-D41F-44E9-89E4-ACE35A5EA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z="460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pic>
        <p:nvPicPr>
          <p:cNvPr id="89094" name="Picture 6" descr="eda6604f">
            <a:extLst>
              <a:ext uri="{FF2B5EF4-FFF2-40B4-BE49-F238E27FC236}">
                <a16:creationId xmlns:a16="http://schemas.microsoft.com/office/drawing/2014/main" id="{E7D39372-628E-4183-AA77-2A5DB5095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DC9FAB84-0543-4DE7-A4D0-B8F321EBA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4113" y="333376"/>
            <a:ext cx="8826500" cy="993775"/>
          </a:xfrm>
        </p:spPr>
        <p:txBody>
          <a:bodyPr/>
          <a:lstStyle/>
          <a:p>
            <a:r>
              <a:rPr lang="zh-TW" altLang="en-US" sz="3200">
                <a:solidFill>
                  <a:srgbClr val="660033"/>
                </a:solidFill>
                <a:ea typeface="文鼎新藝體" panose="040B0A09000000000000" pitchFamily="81" charset="-120"/>
              </a:rPr>
              <a:t>呼吸道堵塞：有意識的嬰兒（小於１歲）</a:t>
            </a:r>
            <a:r>
              <a:rPr lang="zh-TW" altLang="en-US" sz="32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F6B80A3E-E520-47E4-80DF-43778D05C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9947" y="1090347"/>
            <a:ext cx="8596668" cy="3880773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zh-TW" altLang="en-US" sz="2400" b="1" dirty="0"/>
              <a:t>評估：確定有無呼吸道堵塞，觀察呼吸的困難度。 </a:t>
            </a:r>
          </a:p>
          <a:p>
            <a:pPr marL="609600" indent="-609600">
              <a:lnSpc>
                <a:spcPct val="80000"/>
              </a:lnSpc>
            </a:pPr>
            <a:r>
              <a:rPr lang="zh-TW" altLang="en-US" sz="2400" b="1" dirty="0">
                <a:solidFill>
                  <a:srgbClr val="FF0000"/>
                </a:solidFill>
              </a:rPr>
              <a:t>搥背五下</a:t>
            </a:r>
            <a:r>
              <a:rPr lang="zh-TW" altLang="en-US" sz="2400" b="1" dirty="0"/>
              <a:t>：用一手支持嬰兒的頭頸、手臂放在大腿上，頭比軀幹低，面朝下，以另一手搥背五下，以手根之力</a:t>
            </a:r>
            <a:r>
              <a:rPr lang="zh-TW" altLang="en-US" sz="2400" b="1" dirty="0">
                <a:solidFill>
                  <a:srgbClr val="FF0000"/>
                </a:solidFill>
              </a:rPr>
              <a:t>搥向兩肩甲骨之間的地帶</a:t>
            </a:r>
            <a:r>
              <a:rPr lang="zh-TW" altLang="en-US" sz="2400" b="1" dirty="0"/>
              <a:t>。 </a:t>
            </a:r>
          </a:p>
          <a:p>
            <a:pPr marL="609600" indent="-609600">
              <a:lnSpc>
                <a:spcPct val="80000"/>
              </a:lnSpc>
            </a:pPr>
            <a:r>
              <a:rPr lang="zh-TW" altLang="en-US" sz="2400" b="1" dirty="0">
                <a:solidFill>
                  <a:srgbClr val="FF0000"/>
                </a:solidFill>
              </a:rPr>
              <a:t>壓胸五下</a:t>
            </a:r>
            <a:r>
              <a:rPr lang="zh-TW" altLang="en-US" sz="2400" b="1" dirty="0"/>
              <a:t>。抓住頭頸，像三明治似的將嬰兒夾在中間，將嬰兒翻轉過，向胸骨中央壓五下，壓的位置與嬰兒ＣＰＲ時之位置相同，壓的速度則稍慢。 </a:t>
            </a:r>
          </a:p>
          <a:p>
            <a:pPr marL="609600" indent="-609600">
              <a:lnSpc>
                <a:spcPct val="80000"/>
              </a:lnSpc>
            </a:pPr>
            <a:r>
              <a:rPr lang="zh-TW" altLang="en-US" sz="2400" b="1" dirty="0"/>
              <a:t>重複步驟 </a:t>
            </a:r>
            <a:r>
              <a:rPr lang="en-US" altLang="zh-TW" sz="2400" b="1" dirty="0"/>
              <a:t>(2)</a:t>
            </a:r>
            <a:r>
              <a:rPr lang="zh-TW" altLang="en-US" sz="2400" b="1" dirty="0"/>
              <a:t>和 </a:t>
            </a:r>
            <a:r>
              <a:rPr lang="en-US" altLang="zh-TW" sz="2400" b="1" dirty="0"/>
              <a:t>(3) </a:t>
            </a:r>
            <a:r>
              <a:rPr lang="zh-TW" altLang="en-US" sz="2400" b="1" dirty="0"/>
              <a:t>直到異物排出來或嬰兒變成無意識。</a:t>
            </a:r>
          </a:p>
          <a:p>
            <a:pPr marL="609600" indent="-609600">
              <a:lnSpc>
                <a:spcPct val="80000"/>
              </a:lnSpc>
            </a:pPr>
            <a:endParaRPr lang="en-US" altLang="zh-TW" sz="2400" b="1" dirty="0"/>
          </a:p>
        </p:txBody>
      </p:sp>
      <p:pic>
        <p:nvPicPr>
          <p:cNvPr id="193540" name="Picture 4" descr="18155">
            <a:extLst>
              <a:ext uri="{FF2B5EF4-FFF2-40B4-BE49-F238E27FC236}">
                <a16:creationId xmlns:a16="http://schemas.microsoft.com/office/drawing/2014/main" id="{852BDFA9-10EA-47F0-A933-2E2389731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581526"/>
            <a:ext cx="3814762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5" descr="18156">
            <a:extLst>
              <a:ext uri="{FF2B5EF4-FFF2-40B4-BE49-F238E27FC236}">
                <a16:creationId xmlns:a16="http://schemas.microsoft.com/office/drawing/2014/main" id="{57E995B3-2807-48D6-9E10-306D45BE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652964"/>
            <a:ext cx="38147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30FEE9-B217-48B7-89B9-FE598309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B513E5-D5DE-4598-8A82-8497B6254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51776F4-2647-43A9-BD3F-F56C4B87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0"/>
            <a:ext cx="10681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9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75"/>
            <a:ext cx="12115800" cy="69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" y="-17803"/>
            <a:ext cx="12184967" cy="68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6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1133" cy="3352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2943"/>
            <a:ext cx="5681133" cy="33850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698" y="0"/>
            <a:ext cx="6071387" cy="3352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98" y="3467070"/>
            <a:ext cx="6142687" cy="34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2" y="313266"/>
            <a:ext cx="1107031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1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31287"/>
            <a:ext cx="11870575" cy="66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87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365126"/>
            <a:ext cx="5562600" cy="5811838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365124"/>
            <a:ext cx="5739938" cy="58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1B32E8F-6104-471E-8FED-A9C622F6A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819400"/>
            <a:ext cx="7239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zh-TW" sz="3200">
                <a:latin typeface="Times New Roman" panose="02020603050405020304" pitchFamily="18" charset="0"/>
              </a:rPr>
              <a:t>Foreign Body Airway Obstruction</a:t>
            </a:r>
            <a:endParaRPr lang="en-US" altLang="zh-TW" sz="3200" b="1">
              <a:latin typeface="Times New Roman" panose="02020603050405020304" pitchFamily="18" charset="0"/>
            </a:endParaRP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zh-TW" sz="5400" b="1">
                <a:latin typeface="Times New Roman" panose="02020603050405020304" pitchFamily="18" charset="0"/>
              </a:rPr>
              <a:t>FBAO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663089EA-C702-4442-B3D6-33BC5447B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600200"/>
            <a:ext cx="6705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/>
            <a:r>
              <a:rPr lang="zh-TW" altLang="en-US" sz="6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</a:rPr>
              <a:t>呼吸道異物哽塞</a:t>
            </a:r>
          </a:p>
        </p:txBody>
      </p:sp>
      <p:sp>
        <p:nvSpPr>
          <p:cNvPr id="53252" name="Line 4">
            <a:extLst>
              <a:ext uri="{FF2B5EF4-FFF2-40B4-BE49-F238E27FC236}">
                <a16:creationId xmlns:a16="http://schemas.microsoft.com/office/drawing/2014/main" id="{7986A63C-7CEF-40A0-9C3E-9D04028AD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590800"/>
            <a:ext cx="67818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3253" name="Picture 5" descr="efc7280a2c7080ae">
            <a:extLst>
              <a:ext uri="{FF2B5EF4-FFF2-40B4-BE49-F238E27FC236}">
                <a16:creationId xmlns:a16="http://schemas.microsoft.com/office/drawing/2014/main" id="{DCEF00B5-8DEB-4463-AF9B-3B43B17D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933826"/>
            <a:ext cx="2663825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7D605B-4F48-4513-A785-57F580EDA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142" y="2435713"/>
            <a:ext cx="6706971" cy="1113762"/>
          </a:xfrm>
        </p:spPr>
        <p:txBody>
          <a:bodyPr>
            <a:noAutofit/>
          </a:bodyPr>
          <a:lstStyle/>
          <a:p>
            <a:r>
              <a:rPr lang="zh-TW" altLang="en-US" sz="8800" dirty="0"/>
              <a:t>燙傷處理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4B3BDC-7302-45F0-AFF3-B363A27344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09EECF8-648E-425D-B9B7-3FBF873E33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7406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F39708-78C8-4FF0-A6A3-6B3DBE43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7FD66E-66E9-4E0D-ADD8-6DD8CA16D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C724F9-74C4-413A-B8B3-9B4C37085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" y="273296"/>
            <a:ext cx="12069859" cy="627785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A2A4AE4-58A2-4F41-B565-86C69FC5F3F0}"/>
              </a:ext>
            </a:extLst>
          </p:cNvPr>
          <p:cNvSpPr txBox="1"/>
          <p:nvPr/>
        </p:nvSpPr>
        <p:spPr>
          <a:xfrm>
            <a:off x="360727" y="326269"/>
            <a:ext cx="10117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沖 </a:t>
            </a:r>
            <a:r>
              <a:rPr lang="en-US" altLang="zh-TW" sz="4800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4800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4800" kern="100" dirty="0">
                <a:solidFill>
                  <a:srgbClr val="FFFF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以大量的冷水沖燙傷部位約十五分鐘，以降低體表溫度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20B3A1-5F68-4DD3-A24D-26200582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CEAEAA-54EC-4664-AE52-72E5F182E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23B9EA-D176-4EA3-887D-F9F0F356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3" y="306087"/>
            <a:ext cx="12192000" cy="62458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4E96D6A-BF67-4EDA-980D-F9451393E72A}"/>
              </a:ext>
            </a:extLst>
          </p:cNvPr>
          <p:cNvSpPr txBox="1"/>
          <p:nvPr/>
        </p:nvSpPr>
        <p:spPr>
          <a:xfrm>
            <a:off x="164984" y="1199193"/>
            <a:ext cx="11744586" cy="43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spcAft>
                <a:spcPts val="0"/>
              </a:spcAft>
              <a:tabLst>
                <a:tab pos="259080" algn="l"/>
              </a:tabLst>
            </a:pPr>
            <a:r>
              <a:rPr lang="zh-TW" altLang="zh-TW" sz="4800" b="1" kern="100" dirty="0">
                <a:solidFill>
                  <a:srgbClr val="FF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脫</a:t>
            </a:r>
            <a:r>
              <a:rPr lang="zh-TW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：在水中剪開或脫除傷口附近衣物。</a:t>
            </a:r>
            <a:endParaRPr lang="zh-TW" altLang="zh-TW" sz="4800" kern="100" dirty="0">
              <a:solidFill>
                <a:srgbClr val="FFFF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45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55996A-CE41-48C6-97B6-12E3A7F8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0D16FC-ABD8-4F55-BF30-5764BC531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D89600-374A-4F99-A618-4EBB18F1F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67" y="-30620"/>
            <a:ext cx="12192000" cy="627902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7E1B795-4B7D-44E2-8EE5-2F0DF9FCEADB}"/>
              </a:ext>
            </a:extLst>
          </p:cNvPr>
          <p:cNvSpPr txBox="1"/>
          <p:nvPr/>
        </p:nvSpPr>
        <p:spPr>
          <a:xfrm>
            <a:off x="100668" y="1065400"/>
            <a:ext cx="11752976" cy="43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spcAft>
                <a:spcPts val="0"/>
              </a:spcAft>
              <a:tabLst>
                <a:tab pos="259080" algn="l"/>
              </a:tabLst>
            </a:pPr>
            <a:r>
              <a:rPr lang="zh-TW" altLang="zh-TW" sz="4800" b="1" kern="100" dirty="0">
                <a:solidFill>
                  <a:srgbClr val="00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泡</a:t>
            </a:r>
            <a:r>
              <a:rPr lang="zh-TW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：泡在冷水中約十五分鐘，以減輕疼痛</a:t>
            </a:r>
            <a:r>
              <a:rPr lang="zh-TW" altLang="zh-TW" sz="4800" kern="100" dirty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zh-TW" altLang="zh-TW" sz="48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0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760145-B07A-4B06-826F-24965C55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167029-C6C4-4246-9BCF-9F16D0610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9E7C66-76D3-4384-B8CC-F37D9E263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52"/>
            <a:ext cx="12192000" cy="637909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409C3FC-D14F-4677-84F5-68011EA2D8E3}"/>
              </a:ext>
            </a:extLst>
          </p:cNvPr>
          <p:cNvSpPr txBox="1"/>
          <p:nvPr/>
        </p:nvSpPr>
        <p:spPr>
          <a:xfrm>
            <a:off x="503340" y="811155"/>
            <a:ext cx="11618752" cy="43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spcAft>
                <a:spcPts val="0"/>
              </a:spcAft>
              <a:tabLst>
                <a:tab pos="259080" algn="l"/>
              </a:tabLst>
            </a:pPr>
            <a:r>
              <a:rPr lang="zh-TW" altLang="zh-TW" sz="4800" b="1" kern="10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蓋</a:t>
            </a:r>
            <a:r>
              <a:rPr lang="zh-TW" altLang="zh-TW" sz="4800" kern="100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：用乾淨布料或紗布覆蓋，避免感染。</a:t>
            </a:r>
            <a:endParaRPr lang="zh-TW" altLang="zh-TW" sz="4800" kern="100" dirty="0">
              <a:solidFill>
                <a:srgbClr val="FFFF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50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89FD25-51B8-4933-87D7-5DD2025A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F68D24-01B3-4F6E-AA77-DFD619FD3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933E45-F4FC-4D2C-A24F-7FA5D6A9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73"/>
            <a:ext cx="12136544" cy="645885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D9E7955-CC74-4F8D-AE66-B6B15D3711BF}"/>
              </a:ext>
            </a:extLst>
          </p:cNvPr>
          <p:cNvSpPr txBox="1"/>
          <p:nvPr/>
        </p:nvSpPr>
        <p:spPr>
          <a:xfrm>
            <a:off x="1115736" y="1023457"/>
            <a:ext cx="4521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4800" b="1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送</a:t>
            </a:r>
            <a:r>
              <a:rPr lang="zh-TW" altLang="zh-TW" sz="4800" kern="100" dirty="0">
                <a:solidFill>
                  <a:srgbClr val="FFFF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：盡速送醫。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D4E15F-9440-4515-AFF7-3A5B6CF7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FC7EC8-06A1-488B-9006-8428674E2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692AED-73C3-436A-BDB6-ADF2F3B84A56}"/>
              </a:ext>
            </a:extLst>
          </p:cNvPr>
          <p:cNvSpPr/>
          <p:nvPr/>
        </p:nvSpPr>
        <p:spPr>
          <a:xfrm>
            <a:off x="2323751" y="2489162"/>
            <a:ext cx="57613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謝謝大家</a:t>
            </a:r>
          </a:p>
        </p:txBody>
      </p:sp>
    </p:spTree>
    <p:extLst>
      <p:ext uri="{BB962C8B-B14F-4D97-AF65-F5344CB8AC3E}">
        <p14:creationId xmlns:p14="http://schemas.microsoft.com/office/powerpoint/2010/main" val="370938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649D15-BBBE-4403-B2EB-E06B71A1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6CA92D-3DEB-432C-AEDE-6F32BF98E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C2ECF8-E3D5-47BC-8D7F-9C702E19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97" y="0"/>
            <a:ext cx="10066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ase1-6">
            <a:extLst>
              <a:ext uri="{FF2B5EF4-FFF2-40B4-BE49-F238E27FC236}">
                <a16:creationId xmlns:a16="http://schemas.microsoft.com/office/drawing/2014/main" id="{7300FF86-CD43-46CA-A32E-42371603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6553200" cy="5105400"/>
          </a:xfrm>
          <a:prstGeom prst="rect">
            <a:avLst/>
          </a:prstGeom>
          <a:noFill/>
          <a:ln w="57150">
            <a:solidFill>
              <a:srgbClr val="CC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499" name="Line 3">
            <a:extLst>
              <a:ext uri="{FF2B5EF4-FFF2-40B4-BE49-F238E27FC236}">
                <a16:creationId xmlns:a16="http://schemas.microsoft.com/office/drawing/2014/main" id="{450B0DDB-BE9C-4E20-8BB0-268847F78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8475" y="1125538"/>
            <a:ext cx="6446838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88A3272B-563A-4786-93B2-209D7A33C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84563" y="304801"/>
            <a:ext cx="3897312" cy="657225"/>
          </a:xfrm>
        </p:spPr>
        <p:txBody>
          <a:bodyPr>
            <a:normAutofit fontScale="90000"/>
          </a:bodyPr>
          <a:lstStyle/>
          <a:p>
            <a:r>
              <a:rPr lang="zh-TW" altLang="en-US" sz="5700">
                <a:solidFill>
                  <a:srgbClr val="FF0000"/>
                </a:solidFill>
                <a:ea typeface="文鼎新藝體" panose="040B0A09000000000000" pitchFamily="81" charset="-120"/>
              </a:rPr>
              <a:t>肺 部 構 造</a:t>
            </a: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7F045B42-7198-41F9-AA06-9EF842986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1" y="6172201"/>
            <a:ext cx="1846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摘自</a:t>
            </a:r>
            <a:r>
              <a:rPr lang="en-US" altLang="zh-TW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BLS for Healthcare Providers-AHA</a:t>
            </a:r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8A94549D-F2CE-4D1A-BB63-7E8EC3671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39" y="188913"/>
            <a:ext cx="217328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latin typeface="Times New Roman" panose="02020603050405020304" pitchFamily="18" charset="0"/>
              </a:rPr>
              <a:t> </a:t>
            </a:r>
            <a:r>
              <a:rPr lang="en-US" altLang="zh-TW" sz="4800" b="1">
                <a:solidFill>
                  <a:srgbClr val="990000"/>
                </a:solidFill>
                <a:latin typeface="Times New Roman" panose="02020603050405020304" pitchFamily="18" charset="0"/>
                <a:ea typeface="全真特明體" pitchFamily="49" charset="-120"/>
              </a:rPr>
              <a:t>Airway</a:t>
            </a:r>
          </a:p>
        </p:txBody>
      </p:sp>
      <p:pic>
        <p:nvPicPr>
          <p:cNvPr id="106503" name="Picture 7" descr="動物\026.GIF">
            <a:extLst>
              <a:ext uri="{FF2B5EF4-FFF2-40B4-BE49-F238E27FC236}">
                <a16:creationId xmlns:a16="http://schemas.microsoft.com/office/drawing/2014/main" id="{109C4DB4-9D9E-4C7C-90F0-A65850AD1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4" y="4868864"/>
            <a:ext cx="1792287" cy="19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DEA46637-D809-466A-8158-71B696A7C9D5}"/>
              </a:ext>
            </a:extLst>
          </p:cNvPr>
          <p:cNvSpPr/>
          <p:nvPr/>
        </p:nvSpPr>
        <p:spPr>
          <a:xfrm>
            <a:off x="6894951" y="2969703"/>
            <a:ext cx="361526" cy="333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B23E4A06-1E23-43F0-A877-997582BB4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4238" y="368300"/>
            <a:ext cx="4552950" cy="857250"/>
          </a:xfrm>
        </p:spPr>
        <p:txBody>
          <a:bodyPr>
            <a:normAutofit fontScale="90000"/>
          </a:bodyPr>
          <a:lstStyle/>
          <a:p>
            <a:r>
              <a:rPr lang="zh-TW" altLang="en-US" sz="5700">
                <a:solidFill>
                  <a:srgbClr val="FF3300"/>
                </a:solidFill>
                <a:ea typeface="文鼎新藝體" panose="040B0A09000000000000" pitchFamily="81" charset="-120"/>
              </a:rPr>
              <a:t>哈 姆 立 克 法</a:t>
            </a:r>
          </a:p>
        </p:txBody>
      </p:sp>
      <p:pic>
        <p:nvPicPr>
          <p:cNvPr id="105475" name="Picture 3" descr="呼吸道異物梗塞標題（">
            <a:extLst>
              <a:ext uri="{FF2B5EF4-FFF2-40B4-BE49-F238E27FC236}">
                <a16:creationId xmlns:a16="http://schemas.microsoft.com/office/drawing/2014/main" id="{191F54E5-4C9C-4792-A867-567F90387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713E2E5E-463C-4D44-AB14-AB9539D08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1773239"/>
            <a:ext cx="82438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rgbClr val="0000CC"/>
                </a:solidFill>
                <a:latin typeface="Times New Roman" panose="02020603050405020304" pitchFamily="18" charset="0"/>
              </a:rPr>
              <a:t>輕度氣道阻塞</a:t>
            </a:r>
            <a:r>
              <a:rPr lang="zh-TW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：</a:t>
            </a:r>
            <a:r>
              <a:rPr lang="zh-TW" altLang="en-US" sz="4000" b="1">
                <a:latin typeface="Times New Roman" panose="02020603050405020304" pitchFamily="18" charset="0"/>
              </a:rPr>
              <a:t>鼓勵咳嗽即可</a:t>
            </a:r>
          </a:p>
          <a:p>
            <a:pPr>
              <a:spcBef>
                <a:spcPct val="50000"/>
              </a:spcBef>
            </a:pPr>
            <a:r>
              <a:rPr lang="zh-TW" altLang="en-US" sz="4000" b="1">
                <a:solidFill>
                  <a:srgbClr val="0000CC"/>
                </a:solidFill>
                <a:latin typeface="Times New Roman" panose="02020603050405020304" pitchFamily="18" charset="0"/>
              </a:rPr>
              <a:t>重度氣道阻塞</a:t>
            </a:r>
            <a:r>
              <a:rPr lang="zh-TW" altLang="en-US" sz="4000" b="1">
                <a:solidFill>
                  <a:srgbClr val="0033CC"/>
                </a:solidFill>
                <a:latin typeface="Times New Roman" panose="02020603050405020304" pitchFamily="18" charset="0"/>
              </a:rPr>
              <a:t>：</a:t>
            </a:r>
            <a:r>
              <a:rPr lang="zh-TW" altLang="en-US" sz="4000" b="1">
                <a:latin typeface="Times New Roman" panose="02020603050405020304" pitchFamily="18" charset="0"/>
              </a:rPr>
              <a:t>無法出聲、換氣不良、呼吸困難、咳不出聲、皮膚發黑：立刻操作</a:t>
            </a:r>
            <a:r>
              <a:rPr lang="zh-TW" alt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哈姆立克法急救法</a:t>
            </a:r>
          </a:p>
          <a:p>
            <a:pPr>
              <a:spcBef>
                <a:spcPct val="50000"/>
              </a:spcBef>
            </a:pPr>
            <a:endParaRPr lang="en-US" altLang="zh-TW" sz="4000" b="1">
              <a:latin typeface="Times New Roman" panose="02020603050405020304" pitchFamily="18" charset="0"/>
            </a:endParaRPr>
          </a:p>
        </p:txBody>
      </p:sp>
      <p:pic>
        <p:nvPicPr>
          <p:cNvPr id="105477" name="Picture 5" descr="動物\026.GIF">
            <a:extLst>
              <a:ext uri="{FF2B5EF4-FFF2-40B4-BE49-F238E27FC236}">
                <a16:creationId xmlns:a16="http://schemas.microsoft.com/office/drawing/2014/main" id="{911863B0-BEC9-4CF9-983F-0BAE26442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25" y="4868864"/>
            <a:ext cx="1792288" cy="19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2">
            <a:extLst>
              <a:ext uri="{FF2B5EF4-FFF2-40B4-BE49-F238E27FC236}">
                <a16:creationId xmlns:a16="http://schemas.microsoft.com/office/drawing/2014/main" id="{D984563C-B928-421C-AE55-FF77096B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0" y="1219200"/>
            <a:ext cx="4648200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FCA1DCE-2933-4471-B7A8-7F1740EB9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277813"/>
            <a:ext cx="4648200" cy="762000"/>
          </a:xfrm>
        </p:spPr>
        <p:txBody>
          <a:bodyPr>
            <a:normAutofit fontScale="90000"/>
          </a:bodyPr>
          <a:lstStyle/>
          <a:p>
            <a:r>
              <a:rPr lang="zh-TW" altLang="en-US" sz="4600">
                <a:ea typeface="標楷體" panose="03000509000000000000" pitchFamily="65" charset="-120"/>
              </a:rPr>
              <a:t>呼吸道異物哽塞</a:t>
            </a:r>
          </a:p>
        </p:txBody>
      </p:sp>
      <p:graphicFrame>
        <p:nvGraphicFramePr>
          <p:cNvPr id="54276" name="Object 4">
            <a:extLst>
              <a:ext uri="{FF2B5EF4-FFF2-40B4-BE49-F238E27FC236}">
                <a16:creationId xmlns:a16="http://schemas.microsoft.com/office/drawing/2014/main" id="{CF169814-7865-426B-B307-503EF6B691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1752600"/>
          <a:ext cx="2876550" cy="44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影像" r:id="rId3" imgW="3333333" imgH="5095238" progId="MSPhotoEd.3">
                  <p:embed/>
                </p:oleObj>
              </mc:Choice>
              <mc:Fallback>
                <p:oleObj name="Photo Editor 影像" r:id="rId3" imgW="3333333" imgH="5095238" progId="MSPhotoEd.3">
                  <p:embed/>
                  <p:pic>
                    <p:nvPicPr>
                      <p:cNvPr id="54276" name="Object 4">
                        <a:extLst>
                          <a:ext uri="{FF2B5EF4-FFF2-40B4-BE49-F238E27FC236}">
                            <a16:creationId xmlns:a16="http://schemas.microsoft.com/office/drawing/2014/main" id="{CF169814-7865-426B-B307-503EF6B691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752600"/>
                        <a:ext cx="2876550" cy="4452938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Rectangle 5">
            <a:extLst>
              <a:ext uri="{FF2B5EF4-FFF2-40B4-BE49-F238E27FC236}">
                <a16:creationId xmlns:a16="http://schemas.microsoft.com/office/drawing/2014/main" id="{EE6FF0E1-3C3E-4BA2-804E-1E7FE80F51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24600" y="2355851"/>
            <a:ext cx="3124200" cy="1509713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>
                <a:ea typeface="標楷體" panose="03000509000000000000" pitchFamily="65" charset="-120"/>
              </a:rPr>
              <a:t>通用呼吸道異物</a:t>
            </a:r>
          </a:p>
          <a:p>
            <a:pPr>
              <a:buFont typeface="Wingdings" panose="05000000000000000000" pitchFamily="2" charset="2"/>
              <a:buNone/>
            </a:pPr>
            <a:r>
              <a:rPr lang="zh-TW" altLang="en-US">
                <a:ea typeface="標楷體" panose="03000509000000000000" pitchFamily="65" charset="-120"/>
              </a:rPr>
              <a:t>哽塞求救訊號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911BDF7A-6A19-4734-8383-0393959FB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6019801"/>
            <a:ext cx="1846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摘自</a:t>
            </a:r>
            <a:r>
              <a:rPr lang="en-US" altLang="zh-TW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BLS for Healthcare Providers-AHA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>
            <a:extLst>
              <a:ext uri="{FF2B5EF4-FFF2-40B4-BE49-F238E27FC236}">
                <a16:creationId xmlns:a16="http://schemas.microsoft.com/office/drawing/2014/main" id="{794B1EB0-9B59-41E7-9EA2-7E434160B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1371600"/>
            <a:ext cx="7772400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3521D0F-D90E-4CE5-A8DC-B63BF3475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3713" y="492126"/>
            <a:ext cx="7097712" cy="854075"/>
          </a:xfrm>
        </p:spPr>
        <p:txBody>
          <a:bodyPr/>
          <a:lstStyle/>
          <a:p>
            <a:r>
              <a:rPr lang="zh-TW" altLang="en-US" sz="4600">
                <a:solidFill>
                  <a:srgbClr val="FF0000"/>
                </a:solidFill>
                <a:ea typeface="標楷體" panose="03000509000000000000" pitchFamily="65" charset="-120"/>
              </a:rPr>
              <a:t>評估呼吸道異物哽塞徵象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CA2E7CF4-8A36-4DD9-9E4B-F0C487B2F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67401" y="2859088"/>
            <a:ext cx="4130675" cy="1511300"/>
          </a:xfrm>
        </p:spPr>
        <p:txBody>
          <a:bodyPr/>
          <a:lstStyle/>
          <a:p>
            <a:pPr>
              <a:buClr>
                <a:srgbClr val="CC3300"/>
              </a:buClr>
              <a:buFont typeface="Wingdings" panose="05000000000000000000" pitchFamily="2" charset="2"/>
              <a:buChar char="v"/>
            </a:pPr>
            <a:r>
              <a:rPr lang="zh-TW" altLang="en-US">
                <a:ea typeface="標楷體" panose="03000509000000000000" pitchFamily="65" charset="-120"/>
              </a:rPr>
              <a:t>只要問：「你是不是哽到了？」</a:t>
            </a: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5301" name="Object 5">
            <a:extLst>
              <a:ext uri="{FF2B5EF4-FFF2-40B4-BE49-F238E27FC236}">
                <a16:creationId xmlns:a16="http://schemas.microsoft.com/office/drawing/2014/main" id="{E939F212-B30D-4CB7-AD1B-6D59DD0F7D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1905000"/>
          <a:ext cx="2876550" cy="44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 影像" r:id="rId3" imgW="3333333" imgH="5095238" progId="MSPhotoEd.3">
                  <p:embed/>
                </p:oleObj>
              </mc:Choice>
              <mc:Fallback>
                <p:oleObj name="Photo Editor 影像" r:id="rId3" imgW="3333333" imgH="5095238" progId="MSPhotoEd.3">
                  <p:embed/>
                  <p:pic>
                    <p:nvPicPr>
                      <p:cNvPr id="55301" name="Object 5">
                        <a:extLst>
                          <a:ext uri="{FF2B5EF4-FFF2-40B4-BE49-F238E27FC236}">
                            <a16:creationId xmlns:a16="http://schemas.microsoft.com/office/drawing/2014/main" id="{E939F212-B30D-4CB7-AD1B-6D59DD0F7D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905000"/>
                        <a:ext cx="2876550" cy="4452938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Rectangle 6">
            <a:extLst>
              <a:ext uri="{FF2B5EF4-FFF2-40B4-BE49-F238E27FC236}">
                <a16:creationId xmlns:a16="http://schemas.microsoft.com/office/drawing/2014/main" id="{15B66306-F3D5-41FA-BF83-8BA0C08FC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6096001"/>
            <a:ext cx="1846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摘自</a:t>
            </a:r>
            <a:r>
              <a:rPr lang="en-US" altLang="zh-TW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BLS for Healthcare Providers-AHA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>
            <a:extLst>
              <a:ext uri="{FF2B5EF4-FFF2-40B4-BE49-F238E27FC236}">
                <a16:creationId xmlns:a16="http://schemas.microsoft.com/office/drawing/2014/main" id="{3B8A06C0-6DBB-4702-A2B9-0A57FE582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62300" y="1314450"/>
            <a:ext cx="6096000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E4AF581-120C-4D64-B071-C11BC73CC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0" y="277813"/>
            <a:ext cx="5029200" cy="914400"/>
          </a:xfrm>
        </p:spPr>
        <p:txBody>
          <a:bodyPr/>
          <a:lstStyle/>
          <a:p>
            <a:r>
              <a:rPr lang="zh-TW" altLang="en-US" sz="4600">
                <a:solidFill>
                  <a:srgbClr val="FF0000"/>
                </a:solidFill>
                <a:ea typeface="標楷體" panose="03000509000000000000" pitchFamily="65" charset="-120"/>
              </a:rPr>
              <a:t>哈姆立克法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96B5E52A-9161-4A79-8423-429EC4DCE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70214" y="2230439"/>
            <a:ext cx="2439987" cy="20970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zh-TW">
                <a:solidFill>
                  <a:schemeClr val="bg2"/>
                </a:solidFill>
                <a:ea typeface="全真粗黑體" pitchFamily="49" charset="-120"/>
              </a:rPr>
              <a:t>     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3200">
                <a:ea typeface="標楷體" panose="03000509000000000000" pitchFamily="65" charset="-120"/>
              </a:rPr>
              <a:t>腹部快速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3200">
                <a:ea typeface="標楷體" panose="03000509000000000000" pitchFamily="65" charset="-120"/>
              </a:rPr>
              <a:t>按壓法</a:t>
            </a:r>
          </a:p>
        </p:txBody>
      </p:sp>
      <p:graphicFrame>
        <p:nvGraphicFramePr>
          <p:cNvPr id="56325" name="Object 5">
            <a:extLst>
              <a:ext uri="{FF2B5EF4-FFF2-40B4-BE49-F238E27FC236}">
                <a16:creationId xmlns:a16="http://schemas.microsoft.com/office/drawing/2014/main" id="{0420D323-C6B2-4EA8-BD0F-6B67894208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1752601"/>
          <a:ext cx="2971800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 Editor 影像" r:id="rId3" imgW="3142857" imgH="4238095" progId="MSPhotoEd.3">
                  <p:embed/>
                </p:oleObj>
              </mc:Choice>
              <mc:Fallback>
                <p:oleObj name="Photo Editor 影像" r:id="rId3" imgW="3142857" imgH="4238095" progId="MSPhotoEd.3">
                  <p:embed/>
                  <p:pic>
                    <p:nvPicPr>
                      <p:cNvPr id="56325" name="Object 5">
                        <a:extLst>
                          <a:ext uri="{FF2B5EF4-FFF2-40B4-BE49-F238E27FC236}">
                            <a16:creationId xmlns:a16="http://schemas.microsoft.com/office/drawing/2014/main" id="{0420D323-C6B2-4EA8-BD0F-6B67894208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752601"/>
                        <a:ext cx="2971800" cy="423862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Rectangle 6">
            <a:extLst>
              <a:ext uri="{FF2B5EF4-FFF2-40B4-BE49-F238E27FC236}">
                <a16:creationId xmlns:a16="http://schemas.microsoft.com/office/drawing/2014/main" id="{B1F92D8B-56DC-40C9-9B06-77E0D27B6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1" y="5791201"/>
            <a:ext cx="1846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摘自</a:t>
            </a:r>
            <a:r>
              <a:rPr lang="en-US" altLang="zh-TW" sz="800">
                <a:solidFill>
                  <a:srgbClr val="003399"/>
                </a:solidFill>
                <a:latin typeface="Times New Roman" panose="02020603050405020304" pitchFamily="18" charset="0"/>
                <a:ea typeface="全真粗黑體" pitchFamily="49" charset="-120"/>
              </a:rPr>
              <a:t>BLS for Healthcare Providers-AHA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EF14F08C-4523-461E-AD69-8FB3DB8E6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7B352AE9-CE63-449D-AD30-DFC82FD62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2852739"/>
            <a:ext cx="7772400" cy="3278187"/>
          </a:xfrm>
        </p:spPr>
        <p:txBody>
          <a:bodyPr/>
          <a:lstStyle/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</p:txBody>
      </p:sp>
      <p:pic>
        <p:nvPicPr>
          <p:cNvPr id="139269" name="Picture 5" descr="2-1">
            <a:extLst>
              <a:ext uri="{FF2B5EF4-FFF2-40B4-BE49-F238E27FC236}">
                <a16:creationId xmlns:a16="http://schemas.microsoft.com/office/drawing/2014/main" id="{3790FAC0-F575-4D57-BD76-8A39EFDB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586740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1" name="Picture 7" descr="3">
            <a:extLst>
              <a:ext uri="{FF2B5EF4-FFF2-40B4-BE49-F238E27FC236}">
                <a16:creationId xmlns:a16="http://schemas.microsoft.com/office/drawing/2014/main" id="{1E302336-CA18-4A1E-95EB-C71CF7BA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260350"/>
            <a:ext cx="2808287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276</TotalTime>
  <Words>346</Words>
  <Application>Microsoft Office PowerPoint</Application>
  <PresentationFormat>寬螢幕</PresentationFormat>
  <Paragraphs>43</Paragraphs>
  <Slides>26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9" baseType="lpstr">
      <vt:lpstr>文鼎新藝體</vt:lpstr>
      <vt:lpstr>全真特明體</vt:lpstr>
      <vt:lpstr>全真粗黑體</vt:lpstr>
      <vt:lpstr>微軟正黑體</vt:lpstr>
      <vt:lpstr>新細明體</vt:lpstr>
      <vt:lpstr>標楷體</vt:lpstr>
      <vt:lpstr>Arial</vt:lpstr>
      <vt:lpstr>Times New Roman</vt:lpstr>
      <vt:lpstr>Trebuchet MS</vt:lpstr>
      <vt:lpstr>Wingdings</vt:lpstr>
      <vt:lpstr>Wingdings 3</vt:lpstr>
      <vt:lpstr>多面向</vt:lpstr>
      <vt:lpstr>Photo Editor 影像</vt:lpstr>
      <vt:lpstr>校園安全宣導 </vt:lpstr>
      <vt:lpstr>PowerPoint 簡報</vt:lpstr>
      <vt:lpstr>PowerPoint 簡報</vt:lpstr>
      <vt:lpstr>肺 部 構 造</vt:lpstr>
      <vt:lpstr>哈 姆 立 克 法</vt:lpstr>
      <vt:lpstr>呼吸道異物哽塞</vt:lpstr>
      <vt:lpstr>評估呼吸道異物哽塞徵象</vt:lpstr>
      <vt:lpstr>哈姆立克法</vt:lpstr>
      <vt:lpstr>PowerPoint 簡報</vt:lpstr>
      <vt:lpstr>哈姆立克法</vt:lpstr>
      <vt:lpstr>PowerPoint 簡報</vt:lpstr>
      <vt:lpstr>呼吸道堵塞：有意識的嬰兒（小於１歲）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燙傷處理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校園安全宣導</dc:title>
  <dc:creator>Acer</dc:creator>
  <cp:lastModifiedBy>Intune01</cp:lastModifiedBy>
  <cp:revision>9</cp:revision>
  <dcterms:created xsi:type="dcterms:W3CDTF">2018-08-31T06:49:17Z</dcterms:created>
  <dcterms:modified xsi:type="dcterms:W3CDTF">2021-09-03T00:36:05Z</dcterms:modified>
</cp:coreProperties>
</file>